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7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68" r:id="rId6"/>
    <p:sldId id="269" r:id="rId7"/>
    <p:sldId id="260" r:id="rId8"/>
    <p:sldId id="270" r:id="rId9"/>
    <p:sldId id="274" r:id="rId10"/>
    <p:sldId id="263" r:id="rId11"/>
    <p:sldId id="272" r:id="rId12"/>
    <p:sldId id="27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9"/>
  </p:normalViewPr>
  <p:slideViewPr>
    <p:cSldViewPr snapToGrid="0" snapToObjects="1">
      <p:cViewPr varScale="1">
        <p:scale>
          <a:sx n="88" d="100"/>
          <a:sy n="88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List_of_neighbourhoods_in_Calgary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List_of_neighbourhoods_in_Calgary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4EDA41-69B5-432E-A20D-F1DDE00C7528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DA598E4-2724-4406-BD36-E8E947399318}">
      <dgm:prSet/>
      <dgm:spPr/>
      <dgm:t>
        <a:bodyPr/>
        <a:lstStyle/>
        <a:p>
          <a:r>
            <a:rPr lang="en-CA" dirty="0"/>
            <a:t>Background</a:t>
          </a:r>
          <a:endParaRPr lang="en-US" dirty="0"/>
        </a:p>
      </dgm:t>
    </dgm:pt>
    <dgm:pt modelId="{6A5DDCED-8431-4DD5-83B5-032BE8CD7D6A}" type="parTrans" cxnId="{A4611464-A223-4656-B8E0-22276706EC07}">
      <dgm:prSet/>
      <dgm:spPr/>
      <dgm:t>
        <a:bodyPr/>
        <a:lstStyle/>
        <a:p>
          <a:endParaRPr lang="en-US"/>
        </a:p>
      </dgm:t>
    </dgm:pt>
    <dgm:pt modelId="{B00F2880-5E6D-4354-9270-B443297962DC}" type="sibTrans" cxnId="{A4611464-A223-4656-B8E0-22276706EC07}">
      <dgm:prSet/>
      <dgm:spPr/>
      <dgm:t>
        <a:bodyPr/>
        <a:lstStyle/>
        <a:p>
          <a:endParaRPr lang="en-US"/>
        </a:p>
      </dgm:t>
    </dgm:pt>
    <dgm:pt modelId="{5BD028E4-3F7E-4388-BBFF-5E8063FF12A8}">
      <dgm:prSet/>
      <dgm:spPr/>
      <dgm:t>
        <a:bodyPr/>
        <a:lstStyle/>
        <a:p>
          <a:r>
            <a:rPr lang="en-US"/>
            <a:t>Questions: </a:t>
          </a:r>
        </a:p>
      </dgm:t>
    </dgm:pt>
    <dgm:pt modelId="{2975D5C5-95C7-41DB-BFA8-515765D9D613}" type="parTrans" cxnId="{457113C0-77F7-4F9A-801C-3606AC619197}">
      <dgm:prSet/>
      <dgm:spPr/>
      <dgm:t>
        <a:bodyPr/>
        <a:lstStyle/>
        <a:p>
          <a:endParaRPr lang="en-US"/>
        </a:p>
      </dgm:t>
    </dgm:pt>
    <dgm:pt modelId="{DD9A4719-73EE-4886-9891-4BE45510F223}" type="sibTrans" cxnId="{457113C0-77F7-4F9A-801C-3606AC619197}">
      <dgm:prSet/>
      <dgm:spPr/>
      <dgm:t>
        <a:bodyPr/>
        <a:lstStyle/>
        <a:p>
          <a:endParaRPr lang="en-US"/>
        </a:p>
      </dgm:t>
    </dgm:pt>
    <dgm:pt modelId="{32CC195B-A9A0-43C5-BD6F-33140F91AC5E}">
      <dgm:prSet/>
      <dgm:spPr/>
      <dgm:t>
        <a:bodyPr/>
        <a:lstStyle/>
        <a:p>
          <a:r>
            <a:rPr lang="en-US"/>
            <a:t>What is the safest neighborhood?</a:t>
          </a:r>
        </a:p>
      </dgm:t>
    </dgm:pt>
    <dgm:pt modelId="{5E9C48F8-1831-4C70-9943-8BE49BDB1ECD}" type="parTrans" cxnId="{EEE85DAB-BEEF-44B8-8791-066985551A33}">
      <dgm:prSet/>
      <dgm:spPr/>
      <dgm:t>
        <a:bodyPr/>
        <a:lstStyle/>
        <a:p>
          <a:endParaRPr lang="en-US"/>
        </a:p>
      </dgm:t>
    </dgm:pt>
    <dgm:pt modelId="{7CCED26C-602F-4183-BC31-D9DD96E98E50}" type="sibTrans" cxnId="{EEE85DAB-BEEF-44B8-8791-066985551A33}">
      <dgm:prSet/>
      <dgm:spPr/>
      <dgm:t>
        <a:bodyPr/>
        <a:lstStyle/>
        <a:p>
          <a:endParaRPr lang="en-US"/>
        </a:p>
      </dgm:t>
    </dgm:pt>
    <dgm:pt modelId="{3EAF11CA-B956-4A37-ACF1-BCA07505AA6A}">
      <dgm:prSet/>
      <dgm:spPr/>
      <dgm:t>
        <a:bodyPr/>
        <a:lstStyle/>
        <a:p>
          <a:r>
            <a:rPr lang="en-US"/>
            <a:t>What are the top venues in a neighborhood? </a:t>
          </a:r>
        </a:p>
      </dgm:t>
    </dgm:pt>
    <dgm:pt modelId="{08DAF2BA-C6D2-457A-BDD4-81A01A7FA203}" type="parTrans" cxnId="{443E0394-A0B5-4220-9AC3-1D657BF73217}">
      <dgm:prSet/>
      <dgm:spPr/>
      <dgm:t>
        <a:bodyPr/>
        <a:lstStyle/>
        <a:p>
          <a:endParaRPr lang="en-US"/>
        </a:p>
      </dgm:t>
    </dgm:pt>
    <dgm:pt modelId="{3D0F5DAF-505D-4C6C-B25C-41D220335BB6}" type="sibTrans" cxnId="{443E0394-A0B5-4220-9AC3-1D657BF73217}">
      <dgm:prSet/>
      <dgm:spPr/>
      <dgm:t>
        <a:bodyPr/>
        <a:lstStyle/>
        <a:p>
          <a:endParaRPr lang="en-US"/>
        </a:p>
      </dgm:t>
    </dgm:pt>
    <dgm:pt modelId="{29D4BF08-7C36-49F5-A94A-0AFC80116434}">
      <dgm:prSet/>
      <dgm:spPr/>
      <dgm:t>
        <a:bodyPr/>
        <a:lstStyle/>
        <a:p>
          <a:r>
            <a:rPr lang="en-US"/>
            <a:t>Which neighborhood is less populated, which is more? </a:t>
          </a:r>
        </a:p>
      </dgm:t>
    </dgm:pt>
    <dgm:pt modelId="{302016C9-1590-430E-BCB1-9893F7A03AEF}" type="parTrans" cxnId="{0D5E7D50-A3A8-4015-A670-F6BFD687583A}">
      <dgm:prSet/>
      <dgm:spPr/>
      <dgm:t>
        <a:bodyPr/>
        <a:lstStyle/>
        <a:p>
          <a:endParaRPr lang="en-US"/>
        </a:p>
      </dgm:t>
    </dgm:pt>
    <dgm:pt modelId="{8ADCC26B-9B32-4736-B48F-DE67D1EFFB9D}" type="sibTrans" cxnId="{0D5E7D50-A3A8-4015-A670-F6BFD687583A}">
      <dgm:prSet/>
      <dgm:spPr/>
      <dgm:t>
        <a:bodyPr/>
        <a:lstStyle/>
        <a:p>
          <a:endParaRPr lang="en-US"/>
        </a:p>
      </dgm:t>
    </dgm:pt>
    <dgm:pt modelId="{8E5562E6-3CEB-48E9-A0A9-1E03EED4CEC1}">
      <dgm:prSet/>
      <dgm:spPr/>
      <dgm:t>
        <a:bodyPr/>
        <a:lstStyle/>
        <a:p>
          <a:r>
            <a:rPr lang="en-US"/>
            <a:t>Objective: </a:t>
          </a:r>
        </a:p>
      </dgm:t>
    </dgm:pt>
    <dgm:pt modelId="{516DFFE1-CF41-417B-A24F-52A120D95506}" type="parTrans" cxnId="{328A4B3C-847C-4C3A-88D2-197C231A1745}">
      <dgm:prSet/>
      <dgm:spPr/>
      <dgm:t>
        <a:bodyPr/>
        <a:lstStyle/>
        <a:p>
          <a:endParaRPr lang="en-US"/>
        </a:p>
      </dgm:t>
    </dgm:pt>
    <dgm:pt modelId="{5408E197-F738-4033-B405-AB763216E19C}" type="sibTrans" cxnId="{328A4B3C-847C-4C3A-88D2-197C231A1745}">
      <dgm:prSet/>
      <dgm:spPr/>
      <dgm:t>
        <a:bodyPr/>
        <a:lstStyle/>
        <a:p>
          <a:endParaRPr lang="en-US"/>
        </a:p>
      </dgm:t>
    </dgm:pt>
    <dgm:pt modelId="{48BA9FE5-6F96-402D-8368-BDCEA78E05B9}">
      <dgm:prSet/>
      <dgm:spPr/>
      <dgm:t>
        <a:bodyPr/>
        <a:lstStyle/>
        <a:p>
          <a:r>
            <a:rPr lang="en-US"/>
            <a:t>To analyze neighborhoods throughout Calgary and help people determine the most suitable one according to their needs and interests</a:t>
          </a:r>
        </a:p>
      </dgm:t>
    </dgm:pt>
    <dgm:pt modelId="{0230817B-B89B-4626-8BE8-30AD9D091DDD}" type="parTrans" cxnId="{88211DDD-B632-4B06-8895-CD7B5DAB103A}">
      <dgm:prSet/>
      <dgm:spPr/>
      <dgm:t>
        <a:bodyPr/>
        <a:lstStyle/>
        <a:p>
          <a:endParaRPr lang="en-US"/>
        </a:p>
      </dgm:t>
    </dgm:pt>
    <dgm:pt modelId="{0D0A912F-E4B8-400F-A222-DA0FD2CD3CD2}" type="sibTrans" cxnId="{88211DDD-B632-4B06-8895-CD7B5DAB103A}">
      <dgm:prSet/>
      <dgm:spPr/>
      <dgm:t>
        <a:bodyPr/>
        <a:lstStyle/>
        <a:p>
          <a:endParaRPr lang="en-US"/>
        </a:p>
      </dgm:t>
    </dgm:pt>
    <dgm:pt modelId="{EFFA461D-DB8B-B54C-BFC9-7DBD5F6406A5}">
      <dgm:prSet/>
      <dgm:spPr/>
      <dgm:t>
        <a:bodyPr/>
        <a:lstStyle/>
        <a:p>
          <a:r>
            <a:rPr lang="en-CA" dirty="0"/>
            <a:t>Calgary, a gateway to the beautiful Rocky Mountains, was ranked the most livable city in North America thus experiencing high population growth. One of the biggest challenges in moving to a new city is finding a suitable home.</a:t>
          </a:r>
          <a:endParaRPr lang="en-US" dirty="0"/>
        </a:p>
      </dgm:t>
    </dgm:pt>
    <dgm:pt modelId="{AFFB3A62-7CBA-3D48-98E4-555432017112}" type="parTrans" cxnId="{58C9FBD9-E180-BD46-959C-0F1A566E55F6}">
      <dgm:prSet/>
      <dgm:spPr/>
      <dgm:t>
        <a:bodyPr/>
        <a:lstStyle/>
        <a:p>
          <a:endParaRPr lang="en-US"/>
        </a:p>
      </dgm:t>
    </dgm:pt>
    <dgm:pt modelId="{AB077FB4-184D-9F4B-845B-4886C44702FD}" type="sibTrans" cxnId="{58C9FBD9-E180-BD46-959C-0F1A566E55F6}">
      <dgm:prSet/>
      <dgm:spPr/>
      <dgm:t>
        <a:bodyPr/>
        <a:lstStyle/>
        <a:p>
          <a:endParaRPr lang="en-US"/>
        </a:p>
      </dgm:t>
    </dgm:pt>
    <dgm:pt modelId="{72D34FD4-F0DE-DF41-8EC8-EBD69876DA4B}" type="pres">
      <dgm:prSet presAssocID="{534EDA41-69B5-432E-A20D-F1DDE00C7528}" presName="Name0" presStyleCnt="0">
        <dgm:presLayoutVars>
          <dgm:dir/>
          <dgm:animLvl val="lvl"/>
          <dgm:resizeHandles val="exact"/>
        </dgm:presLayoutVars>
      </dgm:prSet>
      <dgm:spPr/>
    </dgm:pt>
    <dgm:pt modelId="{583383DF-C98B-B543-B106-5B18DB8CE965}" type="pres">
      <dgm:prSet presAssocID="{ADA598E4-2724-4406-BD36-E8E947399318}" presName="composite" presStyleCnt="0"/>
      <dgm:spPr/>
    </dgm:pt>
    <dgm:pt modelId="{66B1B522-6C43-064E-A98B-BA03C286FFF5}" type="pres">
      <dgm:prSet presAssocID="{ADA598E4-2724-4406-BD36-E8E94739931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5368BA6-B7ED-7243-BB57-0B57D02F0D24}" type="pres">
      <dgm:prSet presAssocID="{ADA598E4-2724-4406-BD36-E8E947399318}" presName="desTx" presStyleLbl="alignAccFollowNode1" presStyleIdx="0" presStyleCnt="3">
        <dgm:presLayoutVars>
          <dgm:bulletEnabled val="1"/>
        </dgm:presLayoutVars>
      </dgm:prSet>
      <dgm:spPr/>
    </dgm:pt>
    <dgm:pt modelId="{0DC274DC-B971-1449-BB5C-75CFF81C4B8F}" type="pres">
      <dgm:prSet presAssocID="{B00F2880-5E6D-4354-9270-B443297962DC}" presName="space" presStyleCnt="0"/>
      <dgm:spPr/>
    </dgm:pt>
    <dgm:pt modelId="{A22F1C51-CF0A-244F-82FC-39FBFAB9AAD7}" type="pres">
      <dgm:prSet presAssocID="{5BD028E4-3F7E-4388-BBFF-5E8063FF12A8}" presName="composite" presStyleCnt="0"/>
      <dgm:spPr/>
    </dgm:pt>
    <dgm:pt modelId="{0A0E5265-9E29-A647-A5CD-CA0F5A0BC2B3}" type="pres">
      <dgm:prSet presAssocID="{5BD028E4-3F7E-4388-BBFF-5E8063FF12A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A789BC18-0E8F-4242-BB03-7A37E0405A14}" type="pres">
      <dgm:prSet presAssocID="{5BD028E4-3F7E-4388-BBFF-5E8063FF12A8}" presName="desTx" presStyleLbl="alignAccFollowNode1" presStyleIdx="1" presStyleCnt="3">
        <dgm:presLayoutVars>
          <dgm:bulletEnabled val="1"/>
        </dgm:presLayoutVars>
      </dgm:prSet>
      <dgm:spPr/>
    </dgm:pt>
    <dgm:pt modelId="{D46415ED-E6FB-1C4A-A441-DE46AF9DC28B}" type="pres">
      <dgm:prSet presAssocID="{DD9A4719-73EE-4886-9891-4BE45510F223}" presName="space" presStyleCnt="0"/>
      <dgm:spPr/>
    </dgm:pt>
    <dgm:pt modelId="{FCF3AF9B-21C3-8649-8C10-6DE79D99A1A9}" type="pres">
      <dgm:prSet presAssocID="{8E5562E6-3CEB-48E9-A0A9-1E03EED4CEC1}" presName="composite" presStyleCnt="0"/>
      <dgm:spPr/>
    </dgm:pt>
    <dgm:pt modelId="{08467B13-AB65-DC45-B6D4-B29B05DD3961}" type="pres">
      <dgm:prSet presAssocID="{8E5562E6-3CEB-48E9-A0A9-1E03EED4CE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A3EB689-F064-474B-B672-E77702F965EB}" type="pres">
      <dgm:prSet presAssocID="{8E5562E6-3CEB-48E9-A0A9-1E03EED4CE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1B58113-934F-9447-B2AD-1E1DE39FF1C7}" type="presOf" srcId="{29D4BF08-7C36-49F5-A94A-0AFC80116434}" destId="{A789BC18-0E8F-4242-BB03-7A37E0405A14}" srcOrd="0" destOrd="2" presId="urn:microsoft.com/office/officeart/2005/8/layout/hList1"/>
    <dgm:cxn modelId="{85D02414-1502-004C-90A6-146C22ED20B3}" type="presOf" srcId="{3EAF11CA-B956-4A37-ACF1-BCA07505AA6A}" destId="{A789BC18-0E8F-4242-BB03-7A37E0405A14}" srcOrd="0" destOrd="1" presId="urn:microsoft.com/office/officeart/2005/8/layout/hList1"/>
    <dgm:cxn modelId="{328A4B3C-847C-4C3A-88D2-197C231A1745}" srcId="{534EDA41-69B5-432E-A20D-F1DDE00C7528}" destId="{8E5562E6-3CEB-48E9-A0A9-1E03EED4CEC1}" srcOrd="2" destOrd="0" parTransId="{516DFFE1-CF41-417B-A24F-52A120D95506}" sibTransId="{5408E197-F738-4033-B405-AB763216E19C}"/>
    <dgm:cxn modelId="{1A18033D-5339-934E-B313-F0365D712DFE}" type="presOf" srcId="{48BA9FE5-6F96-402D-8368-BDCEA78E05B9}" destId="{8A3EB689-F064-474B-B672-E77702F965EB}" srcOrd="0" destOrd="0" presId="urn:microsoft.com/office/officeart/2005/8/layout/hList1"/>
    <dgm:cxn modelId="{CFA3263F-7FF8-D949-A586-DCF113640842}" type="presOf" srcId="{8E5562E6-3CEB-48E9-A0A9-1E03EED4CEC1}" destId="{08467B13-AB65-DC45-B6D4-B29B05DD3961}" srcOrd="0" destOrd="0" presId="urn:microsoft.com/office/officeart/2005/8/layout/hList1"/>
    <dgm:cxn modelId="{0D5E7D50-A3A8-4015-A670-F6BFD687583A}" srcId="{5BD028E4-3F7E-4388-BBFF-5E8063FF12A8}" destId="{29D4BF08-7C36-49F5-A94A-0AFC80116434}" srcOrd="2" destOrd="0" parTransId="{302016C9-1590-430E-BCB1-9893F7A03AEF}" sibTransId="{8ADCC26B-9B32-4736-B48F-DE67D1EFFB9D}"/>
    <dgm:cxn modelId="{A4611464-A223-4656-B8E0-22276706EC07}" srcId="{534EDA41-69B5-432E-A20D-F1DDE00C7528}" destId="{ADA598E4-2724-4406-BD36-E8E947399318}" srcOrd="0" destOrd="0" parTransId="{6A5DDCED-8431-4DD5-83B5-032BE8CD7D6A}" sibTransId="{B00F2880-5E6D-4354-9270-B443297962DC}"/>
    <dgm:cxn modelId="{53832565-4E15-AD4F-95E2-9C72A9609C22}" type="presOf" srcId="{ADA598E4-2724-4406-BD36-E8E947399318}" destId="{66B1B522-6C43-064E-A98B-BA03C286FFF5}" srcOrd="0" destOrd="0" presId="urn:microsoft.com/office/officeart/2005/8/layout/hList1"/>
    <dgm:cxn modelId="{E535F088-37C6-2B46-BB1E-9DF38B7D8258}" type="presOf" srcId="{EFFA461D-DB8B-B54C-BFC9-7DBD5F6406A5}" destId="{55368BA6-B7ED-7243-BB57-0B57D02F0D24}" srcOrd="0" destOrd="0" presId="urn:microsoft.com/office/officeart/2005/8/layout/hList1"/>
    <dgm:cxn modelId="{443E0394-A0B5-4220-9AC3-1D657BF73217}" srcId="{5BD028E4-3F7E-4388-BBFF-5E8063FF12A8}" destId="{3EAF11CA-B956-4A37-ACF1-BCA07505AA6A}" srcOrd="1" destOrd="0" parTransId="{08DAF2BA-C6D2-457A-BDD4-81A01A7FA203}" sibTransId="{3D0F5DAF-505D-4C6C-B25C-41D220335BB6}"/>
    <dgm:cxn modelId="{EEE85DAB-BEEF-44B8-8791-066985551A33}" srcId="{5BD028E4-3F7E-4388-BBFF-5E8063FF12A8}" destId="{32CC195B-A9A0-43C5-BD6F-33140F91AC5E}" srcOrd="0" destOrd="0" parTransId="{5E9C48F8-1831-4C70-9943-8BE49BDB1ECD}" sibTransId="{7CCED26C-602F-4183-BC31-D9DD96E98E50}"/>
    <dgm:cxn modelId="{457113C0-77F7-4F9A-801C-3606AC619197}" srcId="{534EDA41-69B5-432E-A20D-F1DDE00C7528}" destId="{5BD028E4-3F7E-4388-BBFF-5E8063FF12A8}" srcOrd="1" destOrd="0" parTransId="{2975D5C5-95C7-41DB-BFA8-515765D9D613}" sibTransId="{DD9A4719-73EE-4886-9891-4BE45510F223}"/>
    <dgm:cxn modelId="{DFBCDDC5-7B6C-204E-8B01-C3F9C283AE7A}" type="presOf" srcId="{534EDA41-69B5-432E-A20D-F1DDE00C7528}" destId="{72D34FD4-F0DE-DF41-8EC8-EBD69876DA4B}" srcOrd="0" destOrd="0" presId="urn:microsoft.com/office/officeart/2005/8/layout/hList1"/>
    <dgm:cxn modelId="{113467D0-DDBD-3D46-BB0E-D610E3586D2A}" type="presOf" srcId="{5BD028E4-3F7E-4388-BBFF-5E8063FF12A8}" destId="{0A0E5265-9E29-A647-A5CD-CA0F5A0BC2B3}" srcOrd="0" destOrd="0" presId="urn:microsoft.com/office/officeart/2005/8/layout/hList1"/>
    <dgm:cxn modelId="{58C9FBD9-E180-BD46-959C-0F1A566E55F6}" srcId="{ADA598E4-2724-4406-BD36-E8E947399318}" destId="{EFFA461D-DB8B-B54C-BFC9-7DBD5F6406A5}" srcOrd="0" destOrd="0" parTransId="{AFFB3A62-7CBA-3D48-98E4-555432017112}" sibTransId="{AB077FB4-184D-9F4B-845B-4886C44702FD}"/>
    <dgm:cxn modelId="{88211DDD-B632-4B06-8895-CD7B5DAB103A}" srcId="{8E5562E6-3CEB-48E9-A0A9-1E03EED4CEC1}" destId="{48BA9FE5-6F96-402D-8368-BDCEA78E05B9}" srcOrd="0" destOrd="0" parTransId="{0230817B-B89B-4626-8BE8-30AD9D091DDD}" sibTransId="{0D0A912F-E4B8-400F-A222-DA0FD2CD3CD2}"/>
    <dgm:cxn modelId="{817B62E8-3E7A-2545-BF40-2A0D14BBB605}" type="presOf" srcId="{32CC195B-A9A0-43C5-BD6F-33140F91AC5E}" destId="{A789BC18-0E8F-4242-BB03-7A37E0405A14}" srcOrd="0" destOrd="0" presId="urn:microsoft.com/office/officeart/2005/8/layout/hList1"/>
    <dgm:cxn modelId="{6458CB50-618D-8A41-9223-F16DC856C8AB}" type="presParOf" srcId="{72D34FD4-F0DE-DF41-8EC8-EBD69876DA4B}" destId="{583383DF-C98B-B543-B106-5B18DB8CE965}" srcOrd="0" destOrd="0" presId="urn:microsoft.com/office/officeart/2005/8/layout/hList1"/>
    <dgm:cxn modelId="{29840400-E557-2E4B-905F-9722D5F3ABAE}" type="presParOf" srcId="{583383DF-C98B-B543-B106-5B18DB8CE965}" destId="{66B1B522-6C43-064E-A98B-BA03C286FFF5}" srcOrd="0" destOrd="0" presId="urn:microsoft.com/office/officeart/2005/8/layout/hList1"/>
    <dgm:cxn modelId="{5FF5DCDC-7BF2-8048-A6AE-A5BAC1239916}" type="presParOf" srcId="{583383DF-C98B-B543-B106-5B18DB8CE965}" destId="{55368BA6-B7ED-7243-BB57-0B57D02F0D24}" srcOrd="1" destOrd="0" presId="urn:microsoft.com/office/officeart/2005/8/layout/hList1"/>
    <dgm:cxn modelId="{5912E954-C690-5941-BA8F-A6493C55495C}" type="presParOf" srcId="{72D34FD4-F0DE-DF41-8EC8-EBD69876DA4B}" destId="{0DC274DC-B971-1449-BB5C-75CFF81C4B8F}" srcOrd="1" destOrd="0" presId="urn:microsoft.com/office/officeart/2005/8/layout/hList1"/>
    <dgm:cxn modelId="{02A87000-4565-024B-B61D-E13F22AC3D57}" type="presParOf" srcId="{72D34FD4-F0DE-DF41-8EC8-EBD69876DA4B}" destId="{A22F1C51-CF0A-244F-82FC-39FBFAB9AAD7}" srcOrd="2" destOrd="0" presId="urn:microsoft.com/office/officeart/2005/8/layout/hList1"/>
    <dgm:cxn modelId="{EF774CFB-10D9-4642-90B1-8578A42BC3D8}" type="presParOf" srcId="{A22F1C51-CF0A-244F-82FC-39FBFAB9AAD7}" destId="{0A0E5265-9E29-A647-A5CD-CA0F5A0BC2B3}" srcOrd="0" destOrd="0" presId="urn:microsoft.com/office/officeart/2005/8/layout/hList1"/>
    <dgm:cxn modelId="{93CE12F4-96F1-AF4D-9AC9-040AB12570C8}" type="presParOf" srcId="{A22F1C51-CF0A-244F-82FC-39FBFAB9AAD7}" destId="{A789BC18-0E8F-4242-BB03-7A37E0405A14}" srcOrd="1" destOrd="0" presId="urn:microsoft.com/office/officeart/2005/8/layout/hList1"/>
    <dgm:cxn modelId="{F8E43627-62F6-2843-B576-709EFEEF33DC}" type="presParOf" srcId="{72D34FD4-F0DE-DF41-8EC8-EBD69876DA4B}" destId="{D46415ED-E6FB-1C4A-A441-DE46AF9DC28B}" srcOrd="3" destOrd="0" presId="urn:microsoft.com/office/officeart/2005/8/layout/hList1"/>
    <dgm:cxn modelId="{D64D4D82-ED3B-3F41-BD9E-B03D1A64AB57}" type="presParOf" srcId="{72D34FD4-F0DE-DF41-8EC8-EBD69876DA4B}" destId="{FCF3AF9B-21C3-8649-8C10-6DE79D99A1A9}" srcOrd="4" destOrd="0" presId="urn:microsoft.com/office/officeart/2005/8/layout/hList1"/>
    <dgm:cxn modelId="{42C36668-A832-1C4A-9DDB-D14B411FB629}" type="presParOf" srcId="{FCF3AF9B-21C3-8649-8C10-6DE79D99A1A9}" destId="{08467B13-AB65-DC45-B6D4-B29B05DD3961}" srcOrd="0" destOrd="0" presId="urn:microsoft.com/office/officeart/2005/8/layout/hList1"/>
    <dgm:cxn modelId="{7C02DDDD-78F2-5B42-9F54-AE75D91880DD}" type="presParOf" srcId="{FCF3AF9B-21C3-8649-8C10-6DE79D99A1A9}" destId="{8A3EB689-F064-474B-B672-E77702F965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630EC5-2BDA-43A8-839E-DF2A63F8181D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AAA7120-C0B4-4EB9-A3C8-65B01730181A}">
      <dgm:prSet/>
      <dgm:spPr/>
      <dgm:t>
        <a:bodyPr/>
        <a:lstStyle/>
        <a:p>
          <a:r>
            <a:rPr lang="en-US"/>
            <a:t>Data Required:</a:t>
          </a:r>
        </a:p>
      </dgm:t>
    </dgm:pt>
    <dgm:pt modelId="{13F8DC29-7AA6-426E-9E05-450281FFE179}" type="parTrans" cxnId="{EB5EE0CE-3CBF-4090-BD06-ADB0D2083B64}">
      <dgm:prSet/>
      <dgm:spPr/>
      <dgm:t>
        <a:bodyPr/>
        <a:lstStyle/>
        <a:p>
          <a:endParaRPr lang="en-US"/>
        </a:p>
      </dgm:t>
    </dgm:pt>
    <dgm:pt modelId="{6E803A13-83A1-45DE-B758-E2C58DD3E840}" type="sibTrans" cxnId="{EB5EE0CE-3CBF-4090-BD06-ADB0D2083B64}">
      <dgm:prSet/>
      <dgm:spPr/>
      <dgm:t>
        <a:bodyPr/>
        <a:lstStyle/>
        <a:p>
          <a:endParaRPr lang="en-US"/>
        </a:p>
      </dgm:t>
    </dgm:pt>
    <dgm:pt modelId="{F4A08619-C2B0-4BD4-B582-905C23A6B647}">
      <dgm:prSet/>
      <dgm:spPr/>
      <dgm:t>
        <a:bodyPr/>
        <a:lstStyle/>
        <a:p>
          <a:r>
            <a:rPr lang="en-CA"/>
            <a:t>List of Calgary neighborhoods and their population densities</a:t>
          </a:r>
          <a:endParaRPr lang="en-US"/>
        </a:p>
      </dgm:t>
    </dgm:pt>
    <dgm:pt modelId="{91142554-4E6E-4D95-9160-F1A6BBA4588F}" type="parTrans" cxnId="{B2018324-E0A7-4157-A4B4-2ADF5381273B}">
      <dgm:prSet/>
      <dgm:spPr/>
      <dgm:t>
        <a:bodyPr/>
        <a:lstStyle/>
        <a:p>
          <a:endParaRPr lang="en-US"/>
        </a:p>
      </dgm:t>
    </dgm:pt>
    <dgm:pt modelId="{8A75A354-10A6-4180-8F6C-6F4CB968E1EB}" type="sibTrans" cxnId="{B2018324-E0A7-4157-A4B4-2ADF5381273B}">
      <dgm:prSet/>
      <dgm:spPr/>
      <dgm:t>
        <a:bodyPr/>
        <a:lstStyle/>
        <a:p>
          <a:endParaRPr lang="en-US"/>
        </a:p>
      </dgm:t>
    </dgm:pt>
    <dgm:pt modelId="{8378ACCE-EBDB-4027-8F3C-0B06D3B14A90}">
      <dgm:prSet/>
      <dgm:spPr/>
      <dgm:t>
        <a:bodyPr/>
        <a:lstStyle/>
        <a:p>
          <a:r>
            <a:rPr lang="en-CA"/>
            <a:t>Geographical coordinates of each neighbourhood</a:t>
          </a:r>
          <a:endParaRPr lang="en-US"/>
        </a:p>
      </dgm:t>
    </dgm:pt>
    <dgm:pt modelId="{6AFA79BB-7738-4A67-ACEA-D0DE1021E8DB}" type="parTrans" cxnId="{285E9687-DD2C-4876-A5DF-1D7BD976AE78}">
      <dgm:prSet/>
      <dgm:spPr/>
      <dgm:t>
        <a:bodyPr/>
        <a:lstStyle/>
        <a:p>
          <a:endParaRPr lang="en-US"/>
        </a:p>
      </dgm:t>
    </dgm:pt>
    <dgm:pt modelId="{A528B9BA-80EC-4756-836A-DAB6BD2B989F}" type="sibTrans" cxnId="{285E9687-DD2C-4876-A5DF-1D7BD976AE78}">
      <dgm:prSet/>
      <dgm:spPr/>
      <dgm:t>
        <a:bodyPr/>
        <a:lstStyle/>
        <a:p>
          <a:endParaRPr lang="en-US"/>
        </a:p>
      </dgm:t>
    </dgm:pt>
    <dgm:pt modelId="{95C82481-AAC4-4381-80C0-D9F974985BD0}">
      <dgm:prSet/>
      <dgm:spPr/>
      <dgm:t>
        <a:bodyPr/>
        <a:lstStyle/>
        <a:p>
          <a:r>
            <a:rPr lang="en-CA"/>
            <a:t>Data of the top 100 venues that are within a 500m radius from each neighborhood marker</a:t>
          </a:r>
          <a:endParaRPr lang="en-US"/>
        </a:p>
      </dgm:t>
    </dgm:pt>
    <dgm:pt modelId="{B6E0621C-E1DE-45F9-AB73-7937B36C7530}" type="parTrans" cxnId="{1652FF6C-F26E-4C37-B9F5-C3171A0FFEEF}">
      <dgm:prSet/>
      <dgm:spPr/>
      <dgm:t>
        <a:bodyPr/>
        <a:lstStyle/>
        <a:p>
          <a:endParaRPr lang="en-US"/>
        </a:p>
      </dgm:t>
    </dgm:pt>
    <dgm:pt modelId="{78529C89-04A7-4BC2-8A80-E142025EFD76}" type="sibTrans" cxnId="{1652FF6C-F26E-4C37-B9F5-C3171A0FFEEF}">
      <dgm:prSet/>
      <dgm:spPr/>
      <dgm:t>
        <a:bodyPr/>
        <a:lstStyle/>
        <a:p>
          <a:endParaRPr lang="en-US"/>
        </a:p>
      </dgm:t>
    </dgm:pt>
    <dgm:pt modelId="{CF569967-0363-47ED-8DB6-A19E16958932}">
      <dgm:prSet/>
      <dgm:spPr/>
      <dgm:t>
        <a:bodyPr/>
        <a:lstStyle/>
        <a:p>
          <a:r>
            <a:rPr lang="en-CA" dirty="0"/>
            <a:t>List of Calgary Neighbourhood crime data </a:t>
          </a:r>
          <a:endParaRPr lang="en-US" dirty="0"/>
        </a:p>
      </dgm:t>
    </dgm:pt>
    <dgm:pt modelId="{5FF0777A-7077-48A4-AB20-4E8F80DECEB8}" type="parTrans" cxnId="{C24442AB-481B-46A8-A9C5-57169F98DE10}">
      <dgm:prSet/>
      <dgm:spPr/>
      <dgm:t>
        <a:bodyPr/>
        <a:lstStyle/>
        <a:p>
          <a:endParaRPr lang="en-US"/>
        </a:p>
      </dgm:t>
    </dgm:pt>
    <dgm:pt modelId="{C70D25F3-A7BB-47A5-B249-88424CD2ACDE}" type="sibTrans" cxnId="{C24442AB-481B-46A8-A9C5-57169F98DE10}">
      <dgm:prSet/>
      <dgm:spPr/>
      <dgm:t>
        <a:bodyPr/>
        <a:lstStyle/>
        <a:p>
          <a:endParaRPr lang="en-US"/>
        </a:p>
      </dgm:t>
    </dgm:pt>
    <dgm:pt modelId="{C63C6005-D98B-4B9A-83E1-39332ED67300}">
      <dgm:prSet/>
      <dgm:spPr/>
      <dgm:t>
        <a:bodyPr/>
        <a:lstStyle/>
        <a:p>
          <a:r>
            <a:rPr lang="en-US"/>
            <a:t>Sources of Data:</a:t>
          </a:r>
        </a:p>
      </dgm:t>
    </dgm:pt>
    <dgm:pt modelId="{FAD2361A-1EC8-468C-AF47-14FD06B1DB5B}" type="parTrans" cxnId="{8E675250-D295-4763-9341-A5162C381A87}">
      <dgm:prSet/>
      <dgm:spPr/>
      <dgm:t>
        <a:bodyPr/>
        <a:lstStyle/>
        <a:p>
          <a:endParaRPr lang="en-US"/>
        </a:p>
      </dgm:t>
    </dgm:pt>
    <dgm:pt modelId="{8B1D22D0-47E9-46C1-BE53-CBCE54B84DBE}" type="sibTrans" cxnId="{8E675250-D295-4763-9341-A5162C381A87}">
      <dgm:prSet/>
      <dgm:spPr/>
      <dgm:t>
        <a:bodyPr/>
        <a:lstStyle/>
        <a:p>
          <a:endParaRPr lang="en-US"/>
        </a:p>
      </dgm:t>
    </dgm:pt>
    <dgm:pt modelId="{C74A64DA-1FFD-4211-A041-B31982FEC75B}">
      <dgm:prSet/>
      <dgm:spPr/>
      <dgm:t>
        <a:bodyPr/>
        <a:lstStyle/>
        <a:p>
          <a:r>
            <a:rPr lang="en-CA" u="sng">
              <a:hlinkClick xmlns:r="http://schemas.openxmlformats.org/officeDocument/2006/relationships" r:id="rId1"/>
            </a:rPr>
            <a:t>Wikipedia page </a:t>
          </a:r>
          <a:endParaRPr lang="en-US"/>
        </a:p>
      </dgm:t>
    </dgm:pt>
    <dgm:pt modelId="{73759917-B0BF-4F15-9931-530B48898FB7}" type="parTrans" cxnId="{281DB03C-54FE-4627-8273-E89F90F1D45B}">
      <dgm:prSet/>
      <dgm:spPr/>
      <dgm:t>
        <a:bodyPr/>
        <a:lstStyle/>
        <a:p>
          <a:endParaRPr lang="en-US"/>
        </a:p>
      </dgm:t>
    </dgm:pt>
    <dgm:pt modelId="{52FD8001-152A-4B98-B5D1-3CD9189ADB88}" type="sibTrans" cxnId="{281DB03C-54FE-4627-8273-E89F90F1D45B}">
      <dgm:prSet/>
      <dgm:spPr/>
      <dgm:t>
        <a:bodyPr/>
        <a:lstStyle/>
        <a:p>
          <a:endParaRPr lang="en-US"/>
        </a:p>
      </dgm:t>
    </dgm:pt>
    <dgm:pt modelId="{7312FFE3-F1CF-43CD-8EB2-8DD2B68558EF}">
      <dgm:prSet/>
      <dgm:spPr/>
      <dgm:t>
        <a:bodyPr/>
        <a:lstStyle/>
        <a:p>
          <a:r>
            <a:rPr lang="en-CA"/>
            <a:t>Python GeoPy library. </a:t>
          </a:r>
          <a:endParaRPr lang="en-US"/>
        </a:p>
      </dgm:t>
    </dgm:pt>
    <dgm:pt modelId="{81B04EFD-547D-4409-841D-817E9170BF42}" type="parTrans" cxnId="{F7021932-677D-433F-A070-A7101ACA1D22}">
      <dgm:prSet/>
      <dgm:spPr/>
      <dgm:t>
        <a:bodyPr/>
        <a:lstStyle/>
        <a:p>
          <a:endParaRPr lang="en-US"/>
        </a:p>
      </dgm:t>
    </dgm:pt>
    <dgm:pt modelId="{846EAE70-5366-4DB4-843E-7F8F94F45363}" type="sibTrans" cxnId="{F7021932-677D-433F-A070-A7101ACA1D22}">
      <dgm:prSet/>
      <dgm:spPr/>
      <dgm:t>
        <a:bodyPr/>
        <a:lstStyle/>
        <a:p>
          <a:endParaRPr lang="en-US"/>
        </a:p>
      </dgm:t>
    </dgm:pt>
    <dgm:pt modelId="{0BE02A92-911A-4B4C-9B7F-F93FC021251F}">
      <dgm:prSet/>
      <dgm:spPr/>
      <dgm:t>
        <a:bodyPr/>
        <a:lstStyle/>
        <a:p>
          <a:r>
            <a:rPr lang="en-CA"/>
            <a:t>Foursquare API </a:t>
          </a:r>
          <a:endParaRPr lang="en-US"/>
        </a:p>
      </dgm:t>
    </dgm:pt>
    <dgm:pt modelId="{500FFEC2-6C18-4CF0-AC44-73857C1E0C68}" type="parTrans" cxnId="{36EB95AF-8AAE-4E2F-8020-5CCC7AF77EE8}">
      <dgm:prSet/>
      <dgm:spPr/>
      <dgm:t>
        <a:bodyPr/>
        <a:lstStyle/>
        <a:p>
          <a:endParaRPr lang="en-US"/>
        </a:p>
      </dgm:t>
    </dgm:pt>
    <dgm:pt modelId="{A9B468DE-ED61-4519-A60A-30C467AC36E5}" type="sibTrans" cxnId="{36EB95AF-8AAE-4E2F-8020-5CCC7AF77EE8}">
      <dgm:prSet/>
      <dgm:spPr/>
      <dgm:t>
        <a:bodyPr/>
        <a:lstStyle/>
        <a:p>
          <a:endParaRPr lang="en-US"/>
        </a:p>
      </dgm:t>
    </dgm:pt>
    <dgm:pt modelId="{8B2F77BD-ED28-4C9C-87C7-5E8560CC6A29}">
      <dgm:prSet/>
      <dgm:spPr/>
      <dgm:t>
        <a:bodyPr/>
        <a:lstStyle/>
        <a:p>
          <a:r>
            <a:rPr lang="en-CA"/>
            <a:t>‘Open Calgary’ website</a:t>
          </a:r>
          <a:endParaRPr lang="en-US"/>
        </a:p>
      </dgm:t>
    </dgm:pt>
    <dgm:pt modelId="{A2F7EC41-1C1A-4D45-887E-726BF37D60B6}" type="parTrans" cxnId="{3FAD66F6-1EDE-4016-9FB6-327F88D6926B}">
      <dgm:prSet/>
      <dgm:spPr/>
      <dgm:t>
        <a:bodyPr/>
        <a:lstStyle/>
        <a:p>
          <a:endParaRPr lang="en-US"/>
        </a:p>
      </dgm:t>
    </dgm:pt>
    <dgm:pt modelId="{7FF023A0-F5C2-410A-9DDD-9F847648F16A}" type="sibTrans" cxnId="{3FAD66F6-1EDE-4016-9FB6-327F88D6926B}">
      <dgm:prSet/>
      <dgm:spPr/>
      <dgm:t>
        <a:bodyPr/>
        <a:lstStyle/>
        <a:p>
          <a:endParaRPr lang="en-US"/>
        </a:p>
      </dgm:t>
    </dgm:pt>
    <dgm:pt modelId="{93F6A3F4-6CBC-E742-A10E-539EC3AB6F31}" type="pres">
      <dgm:prSet presAssocID="{41630EC5-2BDA-43A8-839E-DF2A63F8181D}" presName="Name0" presStyleCnt="0">
        <dgm:presLayoutVars>
          <dgm:dir/>
          <dgm:animLvl val="lvl"/>
          <dgm:resizeHandles val="exact"/>
        </dgm:presLayoutVars>
      </dgm:prSet>
      <dgm:spPr/>
    </dgm:pt>
    <dgm:pt modelId="{E0FD59A7-3E8B-1842-B323-2B937C854B32}" type="pres">
      <dgm:prSet presAssocID="{5AAA7120-C0B4-4EB9-A3C8-65B01730181A}" presName="composite" presStyleCnt="0"/>
      <dgm:spPr/>
    </dgm:pt>
    <dgm:pt modelId="{E0153BC3-076B-6E4D-A55B-08923B321063}" type="pres">
      <dgm:prSet presAssocID="{5AAA7120-C0B4-4EB9-A3C8-65B01730181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7F2873D-8B60-6D4B-A63B-5D0D1098757F}" type="pres">
      <dgm:prSet presAssocID="{5AAA7120-C0B4-4EB9-A3C8-65B01730181A}" presName="desTx" presStyleLbl="alignAccFollowNode1" presStyleIdx="0" presStyleCnt="2">
        <dgm:presLayoutVars>
          <dgm:bulletEnabled val="1"/>
        </dgm:presLayoutVars>
      </dgm:prSet>
      <dgm:spPr/>
    </dgm:pt>
    <dgm:pt modelId="{071067EC-F51C-C141-813A-951E493B7669}" type="pres">
      <dgm:prSet presAssocID="{6E803A13-83A1-45DE-B758-E2C58DD3E840}" presName="space" presStyleCnt="0"/>
      <dgm:spPr/>
    </dgm:pt>
    <dgm:pt modelId="{A81360CF-5903-7B4D-B1A5-E70C8A12086A}" type="pres">
      <dgm:prSet presAssocID="{C63C6005-D98B-4B9A-83E1-39332ED67300}" presName="composite" presStyleCnt="0"/>
      <dgm:spPr/>
    </dgm:pt>
    <dgm:pt modelId="{F0F16944-D4DA-5341-8934-6F2F510847C2}" type="pres">
      <dgm:prSet presAssocID="{C63C6005-D98B-4B9A-83E1-39332ED6730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3EDC2D6-5E2F-E54D-BA72-719E898DD32A}" type="pres">
      <dgm:prSet presAssocID="{C63C6005-D98B-4B9A-83E1-39332ED6730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55D121F-51D7-3E41-ABAC-2BFE5D2B22E6}" type="presOf" srcId="{0BE02A92-911A-4B4C-9B7F-F93FC021251F}" destId="{F3EDC2D6-5E2F-E54D-BA72-719E898DD32A}" srcOrd="0" destOrd="2" presId="urn:microsoft.com/office/officeart/2005/8/layout/hList1"/>
    <dgm:cxn modelId="{B2018324-E0A7-4157-A4B4-2ADF5381273B}" srcId="{5AAA7120-C0B4-4EB9-A3C8-65B01730181A}" destId="{F4A08619-C2B0-4BD4-B582-905C23A6B647}" srcOrd="0" destOrd="0" parTransId="{91142554-4E6E-4D95-9160-F1A6BBA4588F}" sibTransId="{8A75A354-10A6-4180-8F6C-6F4CB968E1EB}"/>
    <dgm:cxn modelId="{41C3B524-C90E-294A-89EC-39FC5EDAC0A4}" type="presOf" srcId="{41630EC5-2BDA-43A8-839E-DF2A63F8181D}" destId="{93F6A3F4-6CBC-E742-A10E-539EC3AB6F31}" srcOrd="0" destOrd="0" presId="urn:microsoft.com/office/officeart/2005/8/layout/hList1"/>
    <dgm:cxn modelId="{26BA992C-8ECE-5642-9E37-9F493CE67A63}" type="presOf" srcId="{F4A08619-C2B0-4BD4-B582-905C23A6B647}" destId="{67F2873D-8B60-6D4B-A63B-5D0D1098757F}" srcOrd="0" destOrd="0" presId="urn:microsoft.com/office/officeart/2005/8/layout/hList1"/>
    <dgm:cxn modelId="{492FF031-9B66-914A-A7F0-D95E2DE96A84}" type="presOf" srcId="{C74A64DA-1FFD-4211-A041-B31982FEC75B}" destId="{F3EDC2D6-5E2F-E54D-BA72-719E898DD32A}" srcOrd="0" destOrd="0" presId="urn:microsoft.com/office/officeart/2005/8/layout/hList1"/>
    <dgm:cxn modelId="{F7021932-677D-433F-A070-A7101ACA1D22}" srcId="{C63C6005-D98B-4B9A-83E1-39332ED67300}" destId="{7312FFE3-F1CF-43CD-8EB2-8DD2B68558EF}" srcOrd="1" destOrd="0" parTransId="{81B04EFD-547D-4409-841D-817E9170BF42}" sibTransId="{846EAE70-5366-4DB4-843E-7F8F94F45363}"/>
    <dgm:cxn modelId="{281DB03C-54FE-4627-8273-E89F90F1D45B}" srcId="{C63C6005-D98B-4B9A-83E1-39332ED67300}" destId="{C74A64DA-1FFD-4211-A041-B31982FEC75B}" srcOrd="0" destOrd="0" parTransId="{73759917-B0BF-4F15-9931-530B48898FB7}" sibTransId="{52FD8001-152A-4B98-B5D1-3CD9189ADB88}"/>
    <dgm:cxn modelId="{DFAA5243-161B-6B4B-8E49-10773E4984BA}" type="presOf" srcId="{95C82481-AAC4-4381-80C0-D9F974985BD0}" destId="{67F2873D-8B60-6D4B-A63B-5D0D1098757F}" srcOrd="0" destOrd="2" presId="urn:microsoft.com/office/officeart/2005/8/layout/hList1"/>
    <dgm:cxn modelId="{8E675250-D295-4763-9341-A5162C381A87}" srcId="{41630EC5-2BDA-43A8-839E-DF2A63F8181D}" destId="{C63C6005-D98B-4B9A-83E1-39332ED67300}" srcOrd="1" destOrd="0" parTransId="{FAD2361A-1EC8-468C-AF47-14FD06B1DB5B}" sibTransId="{8B1D22D0-47E9-46C1-BE53-CBCE54B84DBE}"/>
    <dgm:cxn modelId="{25AD3F69-1D33-D247-8243-9EE16C6727F2}" type="presOf" srcId="{8B2F77BD-ED28-4C9C-87C7-5E8560CC6A29}" destId="{F3EDC2D6-5E2F-E54D-BA72-719E898DD32A}" srcOrd="0" destOrd="3" presId="urn:microsoft.com/office/officeart/2005/8/layout/hList1"/>
    <dgm:cxn modelId="{1652FF6C-F26E-4C37-B9F5-C3171A0FFEEF}" srcId="{5AAA7120-C0B4-4EB9-A3C8-65B01730181A}" destId="{95C82481-AAC4-4381-80C0-D9F974985BD0}" srcOrd="2" destOrd="0" parTransId="{B6E0621C-E1DE-45F9-AB73-7937B36C7530}" sibTransId="{78529C89-04A7-4BC2-8A80-E142025EFD76}"/>
    <dgm:cxn modelId="{285E9687-DD2C-4876-A5DF-1D7BD976AE78}" srcId="{5AAA7120-C0B4-4EB9-A3C8-65B01730181A}" destId="{8378ACCE-EBDB-4027-8F3C-0B06D3B14A90}" srcOrd="1" destOrd="0" parTransId="{6AFA79BB-7738-4A67-ACEA-D0DE1021E8DB}" sibTransId="{A528B9BA-80EC-4756-836A-DAB6BD2B989F}"/>
    <dgm:cxn modelId="{60A5DEA8-4EC7-F44F-BCF7-24FD3F007810}" type="presOf" srcId="{C63C6005-D98B-4B9A-83E1-39332ED67300}" destId="{F0F16944-D4DA-5341-8934-6F2F510847C2}" srcOrd="0" destOrd="0" presId="urn:microsoft.com/office/officeart/2005/8/layout/hList1"/>
    <dgm:cxn modelId="{C24442AB-481B-46A8-A9C5-57169F98DE10}" srcId="{5AAA7120-C0B4-4EB9-A3C8-65B01730181A}" destId="{CF569967-0363-47ED-8DB6-A19E16958932}" srcOrd="3" destOrd="0" parTransId="{5FF0777A-7077-48A4-AB20-4E8F80DECEB8}" sibTransId="{C70D25F3-A7BB-47A5-B249-88424CD2ACDE}"/>
    <dgm:cxn modelId="{36EB95AF-8AAE-4E2F-8020-5CCC7AF77EE8}" srcId="{C63C6005-D98B-4B9A-83E1-39332ED67300}" destId="{0BE02A92-911A-4B4C-9B7F-F93FC021251F}" srcOrd="2" destOrd="0" parTransId="{500FFEC2-6C18-4CF0-AC44-73857C1E0C68}" sibTransId="{A9B468DE-ED61-4519-A60A-30C467AC36E5}"/>
    <dgm:cxn modelId="{5FFE4DB7-CCA4-8244-88BD-57F35A32D157}" type="presOf" srcId="{8378ACCE-EBDB-4027-8F3C-0B06D3B14A90}" destId="{67F2873D-8B60-6D4B-A63B-5D0D1098757F}" srcOrd="0" destOrd="1" presId="urn:microsoft.com/office/officeart/2005/8/layout/hList1"/>
    <dgm:cxn modelId="{EB5EE0CE-3CBF-4090-BD06-ADB0D2083B64}" srcId="{41630EC5-2BDA-43A8-839E-DF2A63F8181D}" destId="{5AAA7120-C0B4-4EB9-A3C8-65B01730181A}" srcOrd="0" destOrd="0" parTransId="{13F8DC29-7AA6-426E-9E05-450281FFE179}" sibTransId="{6E803A13-83A1-45DE-B758-E2C58DD3E840}"/>
    <dgm:cxn modelId="{040198D4-2E1A-5044-AE15-1AF563260C61}" type="presOf" srcId="{5AAA7120-C0B4-4EB9-A3C8-65B01730181A}" destId="{E0153BC3-076B-6E4D-A55B-08923B321063}" srcOrd="0" destOrd="0" presId="urn:microsoft.com/office/officeart/2005/8/layout/hList1"/>
    <dgm:cxn modelId="{147F80D6-7691-F04A-AE1D-8A570B36D2AA}" type="presOf" srcId="{CF569967-0363-47ED-8DB6-A19E16958932}" destId="{67F2873D-8B60-6D4B-A63B-5D0D1098757F}" srcOrd="0" destOrd="3" presId="urn:microsoft.com/office/officeart/2005/8/layout/hList1"/>
    <dgm:cxn modelId="{380BF9DB-827C-B946-B3B9-E32915B464FE}" type="presOf" srcId="{7312FFE3-F1CF-43CD-8EB2-8DD2B68558EF}" destId="{F3EDC2D6-5E2F-E54D-BA72-719E898DD32A}" srcOrd="0" destOrd="1" presId="urn:microsoft.com/office/officeart/2005/8/layout/hList1"/>
    <dgm:cxn modelId="{3FAD66F6-1EDE-4016-9FB6-327F88D6926B}" srcId="{C63C6005-D98B-4B9A-83E1-39332ED67300}" destId="{8B2F77BD-ED28-4C9C-87C7-5E8560CC6A29}" srcOrd="3" destOrd="0" parTransId="{A2F7EC41-1C1A-4D45-887E-726BF37D60B6}" sibTransId="{7FF023A0-F5C2-410A-9DDD-9F847648F16A}"/>
    <dgm:cxn modelId="{076FE0A0-4F93-764B-A4F0-007315494E63}" type="presParOf" srcId="{93F6A3F4-6CBC-E742-A10E-539EC3AB6F31}" destId="{E0FD59A7-3E8B-1842-B323-2B937C854B32}" srcOrd="0" destOrd="0" presId="urn:microsoft.com/office/officeart/2005/8/layout/hList1"/>
    <dgm:cxn modelId="{CEEC41F5-D19E-1847-A4EF-7ECE33DB206B}" type="presParOf" srcId="{E0FD59A7-3E8B-1842-B323-2B937C854B32}" destId="{E0153BC3-076B-6E4D-A55B-08923B321063}" srcOrd="0" destOrd="0" presId="urn:microsoft.com/office/officeart/2005/8/layout/hList1"/>
    <dgm:cxn modelId="{EC3C39C8-778C-FC44-BD2D-9DD5B9BB41E6}" type="presParOf" srcId="{E0FD59A7-3E8B-1842-B323-2B937C854B32}" destId="{67F2873D-8B60-6D4B-A63B-5D0D1098757F}" srcOrd="1" destOrd="0" presId="urn:microsoft.com/office/officeart/2005/8/layout/hList1"/>
    <dgm:cxn modelId="{0AFD03C8-5F51-3045-B1DF-AC71854DF47D}" type="presParOf" srcId="{93F6A3F4-6CBC-E742-A10E-539EC3AB6F31}" destId="{071067EC-F51C-C141-813A-951E493B7669}" srcOrd="1" destOrd="0" presId="urn:microsoft.com/office/officeart/2005/8/layout/hList1"/>
    <dgm:cxn modelId="{559ECA57-BBE2-6842-87A9-6B35333712A0}" type="presParOf" srcId="{93F6A3F4-6CBC-E742-A10E-539EC3AB6F31}" destId="{A81360CF-5903-7B4D-B1A5-E70C8A12086A}" srcOrd="2" destOrd="0" presId="urn:microsoft.com/office/officeart/2005/8/layout/hList1"/>
    <dgm:cxn modelId="{7FBF9E00-FE76-F943-8E7D-C4B5F467E6C4}" type="presParOf" srcId="{A81360CF-5903-7B4D-B1A5-E70C8A12086A}" destId="{F0F16944-D4DA-5341-8934-6F2F510847C2}" srcOrd="0" destOrd="0" presId="urn:microsoft.com/office/officeart/2005/8/layout/hList1"/>
    <dgm:cxn modelId="{3765A553-6470-4646-A6D0-6FE43AC8BCD2}" type="presParOf" srcId="{A81360CF-5903-7B4D-B1A5-E70C8A12086A}" destId="{F3EDC2D6-5E2F-E54D-BA72-719E898DD32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1B522-6C43-064E-A98B-BA03C286FFF5}">
      <dsp:nvSpPr>
        <dsp:cNvPr id="0" name=""/>
        <dsp:cNvSpPr/>
      </dsp:nvSpPr>
      <dsp:spPr>
        <a:xfrm>
          <a:off x="2971" y="123408"/>
          <a:ext cx="2896901" cy="54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Background</a:t>
          </a:r>
          <a:endParaRPr lang="en-US" sz="1900" kern="1200" dirty="0"/>
        </a:p>
      </dsp:txBody>
      <dsp:txXfrm>
        <a:off x="2971" y="123408"/>
        <a:ext cx="2896901" cy="547200"/>
      </dsp:txXfrm>
    </dsp:sp>
    <dsp:sp modelId="{55368BA6-B7ED-7243-BB57-0B57D02F0D24}">
      <dsp:nvSpPr>
        <dsp:cNvPr id="0" name=""/>
        <dsp:cNvSpPr/>
      </dsp:nvSpPr>
      <dsp:spPr>
        <a:xfrm>
          <a:off x="2971" y="670608"/>
          <a:ext cx="2896901" cy="29206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900" kern="1200" dirty="0"/>
            <a:t>Calgary, a gateway to the beautiful Rocky Mountains, was ranked the most livable city in North America thus experiencing high population growth. One of the biggest challenges in moving to a new city is finding a suitable home.</a:t>
          </a:r>
          <a:endParaRPr lang="en-US" sz="1900" kern="1200" dirty="0"/>
        </a:p>
      </dsp:txBody>
      <dsp:txXfrm>
        <a:off x="2971" y="670608"/>
        <a:ext cx="2896901" cy="2920680"/>
      </dsp:txXfrm>
    </dsp:sp>
    <dsp:sp modelId="{0A0E5265-9E29-A647-A5CD-CA0F5A0BC2B3}">
      <dsp:nvSpPr>
        <dsp:cNvPr id="0" name=""/>
        <dsp:cNvSpPr/>
      </dsp:nvSpPr>
      <dsp:spPr>
        <a:xfrm>
          <a:off x="3305438" y="123408"/>
          <a:ext cx="2896901" cy="54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Questions: </a:t>
          </a:r>
        </a:p>
      </dsp:txBody>
      <dsp:txXfrm>
        <a:off x="3305438" y="123408"/>
        <a:ext cx="2896901" cy="547200"/>
      </dsp:txXfrm>
    </dsp:sp>
    <dsp:sp modelId="{A789BC18-0E8F-4242-BB03-7A37E0405A14}">
      <dsp:nvSpPr>
        <dsp:cNvPr id="0" name=""/>
        <dsp:cNvSpPr/>
      </dsp:nvSpPr>
      <dsp:spPr>
        <a:xfrm>
          <a:off x="3305438" y="670608"/>
          <a:ext cx="2896901" cy="29206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What is the safest neighborhood?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What are the top venues in a neighborhood?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Which neighborhood is less populated, which is more? </a:t>
          </a:r>
        </a:p>
      </dsp:txBody>
      <dsp:txXfrm>
        <a:off x="3305438" y="670608"/>
        <a:ext cx="2896901" cy="2920680"/>
      </dsp:txXfrm>
    </dsp:sp>
    <dsp:sp modelId="{08467B13-AB65-DC45-B6D4-B29B05DD3961}">
      <dsp:nvSpPr>
        <dsp:cNvPr id="0" name=""/>
        <dsp:cNvSpPr/>
      </dsp:nvSpPr>
      <dsp:spPr>
        <a:xfrm>
          <a:off x="6607905" y="123408"/>
          <a:ext cx="2896901" cy="54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Objective: </a:t>
          </a:r>
        </a:p>
      </dsp:txBody>
      <dsp:txXfrm>
        <a:off x="6607905" y="123408"/>
        <a:ext cx="2896901" cy="547200"/>
      </dsp:txXfrm>
    </dsp:sp>
    <dsp:sp modelId="{8A3EB689-F064-474B-B672-E77702F965EB}">
      <dsp:nvSpPr>
        <dsp:cNvPr id="0" name=""/>
        <dsp:cNvSpPr/>
      </dsp:nvSpPr>
      <dsp:spPr>
        <a:xfrm>
          <a:off x="6607905" y="670608"/>
          <a:ext cx="2896901" cy="29206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To analyze neighborhoods throughout Calgary and help people determine the most suitable one according to their needs and interests</a:t>
          </a:r>
        </a:p>
      </dsp:txBody>
      <dsp:txXfrm>
        <a:off x="6607905" y="670608"/>
        <a:ext cx="2896901" cy="2920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53BC3-076B-6E4D-A55B-08923B321063}">
      <dsp:nvSpPr>
        <dsp:cNvPr id="0" name=""/>
        <dsp:cNvSpPr/>
      </dsp:nvSpPr>
      <dsp:spPr>
        <a:xfrm>
          <a:off x="46" y="87048"/>
          <a:ext cx="4442843" cy="57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Required:</a:t>
          </a:r>
        </a:p>
      </dsp:txBody>
      <dsp:txXfrm>
        <a:off x="46" y="87048"/>
        <a:ext cx="4442843" cy="576000"/>
      </dsp:txXfrm>
    </dsp:sp>
    <dsp:sp modelId="{67F2873D-8B60-6D4B-A63B-5D0D1098757F}">
      <dsp:nvSpPr>
        <dsp:cNvPr id="0" name=""/>
        <dsp:cNvSpPr/>
      </dsp:nvSpPr>
      <dsp:spPr>
        <a:xfrm>
          <a:off x="46" y="663048"/>
          <a:ext cx="4442843" cy="296459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List of Calgary neighborhoods and their population densities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Geographical coordinates of each neighbourhood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Data of the top 100 venues that are within a 500m radius from each neighborhood marker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List of Calgary Neighbourhood crime data </a:t>
          </a:r>
          <a:endParaRPr lang="en-US" sz="2000" kern="1200" dirty="0"/>
        </a:p>
      </dsp:txBody>
      <dsp:txXfrm>
        <a:off x="46" y="663048"/>
        <a:ext cx="4442843" cy="2964599"/>
      </dsp:txXfrm>
    </dsp:sp>
    <dsp:sp modelId="{F0F16944-D4DA-5341-8934-6F2F510847C2}">
      <dsp:nvSpPr>
        <dsp:cNvPr id="0" name=""/>
        <dsp:cNvSpPr/>
      </dsp:nvSpPr>
      <dsp:spPr>
        <a:xfrm>
          <a:off x="5064888" y="87048"/>
          <a:ext cx="4442843" cy="576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Sources of Data:</a:t>
          </a:r>
        </a:p>
      </dsp:txBody>
      <dsp:txXfrm>
        <a:off x="5064888" y="87048"/>
        <a:ext cx="4442843" cy="576000"/>
      </dsp:txXfrm>
    </dsp:sp>
    <dsp:sp modelId="{F3EDC2D6-5E2F-E54D-BA72-719E898DD32A}">
      <dsp:nvSpPr>
        <dsp:cNvPr id="0" name=""/>
        <dsp:cNvSpPr/>
      </dsp:nvSpPr>
      <dsp:spPr>
        <a:xfrm>
          <a:off x="5064888" y="663048"/>
          <a:ext cx="4442843" cy="296459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u="sng" kern="1200">
              <a:hlinkClick xmlns:r="http://schemas.openxmlformats.org/officeDocument/2006/relationships" r:id="rId1"/>
            </a:rPr>
            <a:t>Wikipedia page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Python GeoPy library.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Foursquare API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‘Open Calgary’ website</a:t>
          </a:r>
          <a:endParaRPr lang="en-US" sz="2000" kern="1200"/>
        </a:p>
      </dsp:txBody>
      <dsp:txXfrm>
        <a:off x="5064888" y="663048"/>
        <a:ext cx="4442843" cy="2964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D7F7A-85B1-FC47-8393-73A5BBE1419F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EA933-1925-2745-9AF6-B857DF88D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9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A42D-05FA-AE4B-89CF-39056BC6A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C71AA8-4A8A-4D41-8790-CFDDF7225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5EDAF-E4F3-F642-92AF-C59CE763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2B4B8-5438-F643-8BD7-58DA8C86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BF498-3E18-5048-A3D5-9D376047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5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E8FC-DCE3-AD46-8032-0D3A2018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226A9-219F-A04B-A23F-EE7FEC61E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4F3A2-B9D2-854B-A20D-A2A03DB7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8E382-60AC-B245-B60E-3948B787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B1C3-7EAC-0A45-8FEC-34E09714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7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3C87ED-36A0-ED45-A56B-0DEDA3D17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AFF01-8C3D-E84F-835F-3D0D8915D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A7B0F-5711-5243-A280-8C267BB2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47FCA-8332-4249-A4CA-D64D3127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F9203-FE40-8841-8EFE-65D0CA24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2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28335-923E-F24D-9018-3F998417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AB45-AA99-C24E-A1A0-3FFA0431C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A19A5-6F2D-AC40-B716-7EFD422F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9/9/21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0244-580B-B143-B245-7AC341C8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94CD2-3FE6-6148-A336-BABA8637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58BA-51D0-8B44-8F4F-FF616DA0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7F888-690E-144A-85C0-437390F2C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E0F9-35C7-EA46-8958-84DA3C40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85BD8-2CA9-8143-B4BC-8EEBAFD3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BA54E-1329-7548-82AB-29D7CC3A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9457-5442-3B47-AC81-955BDE0F1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52E2-40C5-1443-8711-D110C62039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98601-B0FA-1B48-84EF-990701E13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411ED-A9A1-2F4E-ACA5-3FCF40D8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1033C-6863-3D44-AB2E-907939BC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9FC61-2253-9B40-AA87-A0FA1FA8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1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444A-A33E-4D44-9F61-55C86F11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75A95-9BB7-004D-9076-BC4E5A6CF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A605C-AE5B-9946-AA85-9CDD3424C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9619C-CBB3-8044-ABF8-8007AC23A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757CBE-4ABA-FC4D-A804-13EA33956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176A4-049B-A949-A0D1-CF234437D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25B61-6995-DD41-AC26-A961AB6B3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BF0D49-F1EF-B64A-B666-4DE66210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674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F3C7-575C-3E4F-B7F7-ECEFF0EB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82DFF-BEF3-7E42-8510-6616ECA4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5D8B9-7B03-CA45-A1F0-9AE46611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21D35-B0E8-1649-B490-5265D6E6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3E515-73CC-1C42-9739-D4241764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74157-464C-0843-86CC-CD9805B9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FEBDA-D034-3245-9CA5-40628786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C8EC2-835F-1948-AE2A-076B55EA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21A93-7819-604B-A68B-52CF3B3D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7A2BF-FFA9-0240-9A8F-3A8865ABC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83987-5A52-7441-A24B-C5733252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8F55C-BDA7-E040-B3B6-B5BA0C7F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A0CF6-13E0-9940-BE7F-3505D7C9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4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0EBF-C919-0440-A1F4-417A18D9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EF4C2-2893-3F45-855B-5EE4CA21F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2D41A-FDD2-4343-8E9D-CB8720F2F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13BFB-BB52-A946-A5A8-3363CB4D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0B0A2-9737-AF4D-9FCB-1DDF6B7B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9BBC2-BA05-0B40-BDDE-B485F89C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6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DF6D1-BD88-7847-AACB-6C1A08B1B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80BA5-ABF8-7642-A707-AAB26D3E9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C1E61-0CF2-084D-94EA-5806FD201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9/9/21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5CB68-3184-3D4B-8AEF-AB5FFE2D7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C87BC-D02B-1843-8B62-F244A4768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7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List_of_neighbourhoods_in_Calgar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31414D2-7382-4D15-AC59-404CB9B0B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8590EF-A8F1-4940-9B93-46337D4D2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8" r="-1" b="-1"/>
          <a:stretch/>
        </p:blipFill>
        <p:spPr bwMode="auto">
          <a:xfrm>
            <a:off x="20" y="227"/>
            <a:ext cx="1219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 6">
            <a:extLst>
              <a:ext uri="{FF2B5EF4-FFF2-40B4-BE49-F238E27FC236}">
                <a16:creationId xmlns:a16="http://schemas.microsoft.com/office/drawing/2014/main" id="{0475B2A8-68E0-4009-B99B-471A92BF0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700110" y="3723503"/>
            <a:ext cx="687754" cy="2693172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4D98BCDE-4142-4D75-9D41-84A904187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702121" y="3590678"/>
            <a:ext cx="409371" cy="25926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775191EC-7206-4CEB-A04B-7526E6CF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8949" y="3590678"/>
            <a:ext cx="7057443" cy="2464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969D9-E39C-1F4D-8B89-63C46BF75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682" y="3750733"/>
            <a:ext cx="6560136" cy="1429279"/>
          </a:xfrm>
        </p:spPr>
        <p:txBody>
          <a:bodyPr>
            <a:normAutofit/>
          </a:bodyPr>
          <a:lstStyle/>
          <a:p>
            <a:pPr algn="l"/>
            <a:r>
              <a:rPr lang="en-CA" sz="3000" b="1">
                <a:solidFill>
                  <a:srgbClr val="FFFFFF"/>
                </a:solidFill>
              </a:rPr>
              <a:t>Battle of Neighbourhoods: Neighbourhood Analysis of the City of Calgary </a:t>
            </a: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21B2D-BDEA-5749-B2DF-0A6CE36D7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0682" y="5180012"/>
            <a:ext cx="6560134" cy="718650"/>
          </a:xfrm>
        </p:spPr>
        <p:txBody>
          <a:bodyPr anchor="t">
            <a:normAutofit/>
          </a:bodyPr>
          <a:lstStyle/>
          <a:p>
            <a:pPr algn="l"/>
            <a:r>
              <a:rPr lang="en-CA" sz="2200" b="1">
                <a:solidFill>
                  <a:srgbClr val="FFFFFF"/>
                </a:solidFill>
              </a:rPr>
              <a:t>By: Ayda Takehei</a:t>
            </a:r>
            <a:endParaRPr lang="en-US" sz="2200">
              <a:solidFill>
                <a:srgbClr val="FFFFFF"/>
              </a:solidFill>
            </a:endParaRPr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517AB584-8752-484B-91DE-FA247373F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387864" y="3943350"/>
            <a:ext cx="801088" cy="2473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7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60E0E4BF-A0A0-407B-B6DF-3FFE66E5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6">
            <a:extLst>
              <a:ext uri="{FF2B5EF4-FFF2-40B4-BE49-F238E27FC236}">
                <a16:creationId xmlns:a16="http://schemas.microsoft.com/office/drawing/2014/main" id="{EC539AFD-2CC3-4386-8AD7-0EEC8E973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421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7">
            <a:extLst>
              <a:ext uri="{FF2B5EF4-FFF2-40B4-BE49-F238E27FC236}">
                <a16:creationId xmlns:a16="http://schemas.microsoft.com/office/drawing/2014/main" id="{50BA16B2-5287-4777-9C67-B9BC3962F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2875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Rectangle 8">
            <a:extLst>
              <a:ext uri="{FF2B5EF4-FFF2-40B4-BE49-F238E27FC236}">
                <a16:creationId xmlns:a16="http://schemas.microsoft.com/office/drawing/2014/main" id="{DE349891-3F5B-49B2-B512-5426A3B32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634080"/>
            <a:ext cx="727553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44AAF-F0DA-434A-989B-4E4632BB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93" y="741554"/>
            <a:ext cx="6149595" cy="116467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Results: Population Density </a:t>
            </a:r>
          </a:p>
        </p:txBody>
      </p:sp>
      <p:sp>
        <p:nvSpPr>
          <p:cNvPr id="3090" name="Content Placeholder 3079">
            <a:extLst>
              <a:ext uri="{FF2B5EF4-FFF2-40B4-BE49-F238E27FC236}">
                <a16:creationId xmlns:a16="http://schemas.microsoft.com/office/drawing/2014/main" id="{73C76C69-598F-41C0-B7D0-2E9C2DC54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94" y="1915064"/>
            <a:ext cx="6149595" cy="3619045"/>
          </a:xfrm>
        </p:spPr>
        <p:txBody>
          <a:bodyPr anchor="t">
            <a:normAutofit/>
          </a:bodyPr>
          <a:lstStyle/>
          <a:p>
            <a:r>
              <a:rPr lang="en-CA" sz="1600" dirty="0">
                <a:solidFill>
                  <a:srgbClr val="FEFFFF"/>
                </a:solidFill>
              </a:rPr>
              <a:t>Population density 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Also a major factor when determining which neighbourhood to settle in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Is the concentration  of individuals within a specific geographic locale </a:t>
            </a:r>
          </a:p>
          <a:p>
            <a:r>
              <a:rPr lang="en-CA" sz="1600" dirty="0">
                <a:solidFill>
                  <a:srgbClr val="FEFFFF"/>
                </a:solidFill>
              </a:rPr>
              <a:t>Cluster 1: 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indicates a high traffic count in cluster 1 as majority of the neighbourhoods exceed the 3000 mark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appropriate for individuals looking to maintain an engaging lifestyle</a:t>
            </a:r>
          </a:p>
          <a:p>
            <a:r>
              <a:rPr lang="en-CA" sz="1600" dirty="0">
                <a:solidFill>
                  <a:srgbClr val="FEFFFF"/>
                </a:solidFill>
              </a:rPr>
              <a:t>Cluster 2: 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Relatively lower rates than cluster 1 </a:t>
            </a:r>
          </a:p>
          <a:p>
            <a:pPr lvl="1"/>
            <a:r>
              <a:rPr lang="en-CA" sz="1600" dirty="0">
                <a:solidFill>
                  <a:srgbClr val="FEFFFF"/>
                </a:solidFill>
              </a:rPr>
              <a:t>Appropriate for individuals looking for a relatively quiet lifestyle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2FD3D6-41B0-EE4B-959F-E4CFFD45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3832" y="1533608"/>
            <a:ext cx="4588971" cy="198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BFF0651-992B-0E47-A6BE-F84C59F8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9397" y="4060341"/>
            <a:ext cx="4315829" cy="22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319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5E1D13B-3A3C-462E-A6FF-A3D5A3881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B82AB0A7-5ADB-43AA-A85D-9EB9D8BC0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421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94214E17-97F3-4B04-AAE9-03BA148AE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92875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EC9D92EA-1FC7-47BC-8749-59CAF27E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634080"/>
            <a:ext cx="727553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F9D8-FC64-994F-BB59-5052F448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201" y="951273"/>
            <a:ext cx="6149595" cy="119054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Results: Crime Data </a:t>
            </a:r>
          </a:p>
        </p:txBody>
      </p:sp>
      <p:sp>
        <p:nvSpPr>
          <p:cNvPr id="10246" name="Content Placeholder 10245">
            <a:extLst>
              <a:ext uri="{FF2B5EF4-FFF2-40B4-BE49-F238E27FC236}">
                <a16:creationId xmlns:a16="http://schemas.microsoft.com/office/drawing/2014/main" id="{E44A0B18-57C7-4452-BE4F-90D973D81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094" y="2232591"/>
            <a:ext cx="6149595" cy="3301517"/>
          </a:xfrm>
        </p:spPr>
        <p:txBody>
          <a:bodyPr anchor="t">
            <a:normAutofit fontScale="92500" lnSpcReduction="10000"/>
          </a:bodyPr>
          <a:lstStyle/>
          <a:p>
            <a:r>
              <a:rPr lang="en-CA" dirty="0"/>
              <a:t>Choropleth crime map indicates a fairly uniform crime rate</a:t>
            </a:r>
          </a:p>
          <a:p>
            <a:pPr lvl="1"/>
            <a:r>
              <a:rPr lang="en-CA" dirty="0"/>
              <a:t>Highest: city centre </a:t>
            </a:r>
          </a:p>
          <a:p>
            <a:pPr lvl="2"/>
            <a:r>
              <a:rPr lang="en-CA" dirty="0"/>
              <a:t>Neighbourhood: Beltline part of cluster 1 </a:t>
            </a:r>
          </a:p>
          <a:p>
            <a:pPr lvl="1"/>
            <a:r>
              <a:rPr lang="en-CA" dirty="0"/>
              <a:t>Lowest: outskirts of Calgary</a:t>
            </a:r>
          </a:p>
          <a:p>
            <a:r>
              <a:rPr lang="en-CA" dirty="0"/>
              <a:t>Randomly dispersed clusters indicate zero correlation between the two variables, crime rate and clusters</a:t>
            </a:r>
          </a:p>
          <a:p>
            <a:pPr marL="457200" lvl="1" indent="0">
              <a:buNone/>
            </a:pPr>
            <a:br>
              <a:rPr lang="en-CA" sz="2000" dirty="0"/>
            </a:br>
            <a:endParaRPr lang="en-US" sz="2000" dirty="0">
              <a:solidFill>
                <a:srgbClr val="FEFFFF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801342-877A-A64E-BAE1-62FC88D41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1" r="1" b="7509"/>
          <a:stretch/>
        </p:blipFill>
        <p:spPr bwMode="auto">
          <a:xfrm>
            <a:off x="7554137" y="1353980"/>
            <a:ext cx="4637558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9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F9497-8D16-0948-9CE0-CFC7D50A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CA" sz="4000" b="1">
                <a:solidFill>
                  <a:srgbClr val="FFFFFF"/>
                </a:solidFill>
              </a:rPr>
              <a:t>Limitations and Suggestions for Future Studies</a:t>
            </a:r>
            <a:br>
              <a:rPr lang="en-CA" sz="4000" b="1">
                <a:solidFill>
                  <a:srgbClr val="FFFFFF"/>
                </a:solidFill>
                <a:effectLst/>
              </a:rPr>
            </a:br>
            <a:br>
              <a:rPr lang="en-CA" sz="4000" b="1">
                <a:solidFill>
                  <a:srgbClr val="FFFFFF"/>
                </a:solidFill>
              </a:rPr>
            </a:b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C4438-C843-1B4F-8F20-8F6CFB790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CA" sz="2400">
                <a:solidFill>
                  <a:srgbClr val="FEFFFF"/>
                </a:solidFill>
              </a:rPr>
              <a:t>Other criteria may need to be factored in: </a:t>
            </a:r>
          </a:p>
          <a:p>
            <a:pPr lvl="1"/>
            <a:r>
              <a:rPr lang="en-CA">
                <a:solidFill>
                  <a:srgbClr val="FEFFFF"/>
                </a:solidFill>
              </a:rPr>
              <a:t>Property value and census by age </a:t>
            </a:r>
          </a:p>
          <a:p>
            <a:pPr lvl="2"/>
            <a:r>
              <a:rPr lang="en-CA" sz="2400">
                <a:solidFill>
                  <a:srgbClr val="FEFFFF"/>
                </a:solidFill>
              </a:rPr>
              <a:t>Such data are not readily available and attainable to the neighbourhood level required</a:t>
            </a:r>
          </a:p>
          <a:p>
            <a:r>
              <a:rPr lang="en-CA" sz="2400">
                <a:solidFill>
                  <a:srgbClr val="FEFFFF"/>
                </a:solidFill>
              </a:rPr>
              <a:t>Limitations to the “free” foursquare plan:	</a:t>
            </a:r>
          </a:p>
          <a:p>
            <a:pPr lvl="1"/>
            <a:r>
              <a:rPr lang="en-CA">
                <a:solidFill>
                  <a:srgbClr val="FEFFFF"/>
                </a:solidFill>
              </a:rPr>
              <a:t>Sandbox Tier account only allowed a certain number of API calls to be made, enabling the capture of precise data. </a:t>
            </a:r>
            <a:br>
              <a:rPr lang="en-CA">
                <a:solidFill>
                  <a:srgbClr val="FEFFFF"/>
                </a:solidFill>
              </a:rPr>
            </a:br>
            <a:endParaRPr lang="en-US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3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51949-4A15-A54C-8D54-CCF75989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A457F-DA47-C24E-B5E9-DC6026048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CA" sz="2400" dirty="0"/>
              <a:t>Findings indicate that the two clusters identified, along with the other two sets of data have little correlation and thus can not be used exclusively to differentiate clusters</a:t>
            </a:r>
          </a:p>
          <a:p>
            <a:r>
              <a:rPr lang="en-CA" sz="2400" dirty="0"/>
              <a:t>General assumption:</a:t>
            </a:r>
          </a:p>
          <a:p>
            <a:pPr lvl="1"/>
            <a:r>
              <a:rPr lang="en-CA" dirty="0"/>
              <a:t>Cluster 1 is appropriate for younger individuals seeking an active lifestyle open to new experiences</a:t>
            </a:r>
          </a:p>
          <a:p>
            <a:pPr lvl="1"/>
            <a:r>
              <a:rPr lang="en-CA" dirty="0"/>
              <a:t>Cluster 2 for families who prefer the quiet and conventional lifestyle. </a:t>
            </a:r>
            <a:endParaRPr lang="en-CA" b="0" dirty="0">
              <a:effectLst/>
            </a:endParaRPr>
          </a:p>
          <a:p>
            <a:pPr marL="0" indent="0">
              <a:buNone/>
            </a:pPr>
            <a:br>
              <a:rPr lang="en-CA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734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912BF-CD2F-E94B-A06E-ABDAA86F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Business Problem 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0C0AE951-9837-4874-BA71-79B6FB498E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196731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33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7C0807-81DE-E74D-A435-CD96BD22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6" y="759805"/>
            <a:ext cx="10000133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Data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A6B1B0-03F1-4753-8B74-1C3F6CBB6F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492325"/>
              </p:ext>
            </p:extLst>
          </p:nvPr>
        </p:nvGraphicFramePr>
        <p:xfrm>
          <a:off x="1422492" y="2499837"/>
          <a:ext cx="9507778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084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93DCE-9395-9C42-A342-918C3FA6E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Methodology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6CB88-C4D8-4049-B6B9-FC770D698C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7624" y="2490436"/>
                <a:ext cx="9708995" cy="3567173"/>
              </a:xfrm>
            </p:spPr>
            <p:txBody>
              <a:bodyPr anchor="ctr">
                <a:norm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List of Calgary neighborhoods and their population densities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A" dirty="0"/>
                  <a:t> scraped from a </a:t>
                </a:r>
                <a:r>
                  <a:rPr lang="en-CA" u="sng" dirty="0">
                    <a:hlinkClick r:id="rId2"/>
                  </a:rPr>
                  <a:t>Wikipedia page </a:t>
                </a:r>
                <a:r>
                  <a:rPr lang="en-CA" dirty="0"/>
                  <a:t>using the panda’s library method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Geographical coordinates of each neighbourhood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python geocoding web service from </a:t>
                </a:r>
                <a:r>
                  <a:rPr lang="en-CA" dirty="0" err="1"/>
                  <a:t>GeoPy</a:t>
                </a:r>
                <a:r>
                  <a:rPr lang="en-CA" dirty="0"/>
                  <a:t> library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Data of the top 100 venues in each neighborhood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explore function in the Foursquare API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CA" dirty="0"/>
                  <a:t>List of Calgary Neighbourhood crime data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‘Open Calgary’ website using the GET request in HTTP methods</a:t>
                </a:r>
                <a:endParaRPr lang="en-US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6CB88-C4D8-4049-B6B9-FC770D698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7624" y="2490436"/>
                <a:ext cx="9708995" cy="3567173"/>
              </a:xfrm>
              <a:blipFill>
                <a:blip r:embed="rId3"/>
                <a:stretch>
                  <a:fillRect r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54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F925AA-8C2E-5D47-B031-631D154CF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Data Analysis: One-hot Encoding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DF90-2979-EF4A-AF4C-D44F8575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411" y="4977862"/>
            <a:ext cx="10035389" cy="3563159"/>
          </a:xfrm>
        </p:spPr>
        <p:txBody>
          <a:bodyPr>
            <a:normAutofit/>
          </a:bodyPr>
          <a:lstStyle/>
          <a:p>
            <a:r>
              <a:rPr lang="en-CA" sz="2400" dirty="0"/>
              <a:t> To get a grasp of concepts in each neighbourhood the venue's data is organized into unique categories through one-hot encoding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591ADD-219B-D64C-A5BA-9420A899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411" y="2812887"/>
            <a:ext cx="9904792" cy="173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842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0B6F33-E1C6-BF40-A1BC-D5749EDC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Data Analysis: Machine Learning </a:t>
            </a:r>
            <a:r>
              <a:rPr lang="en-US" sz="4000" b="1" dirty="0" err="1">
                <a:solidFill>
                  <a:srgbClr val="FFFFFF"/>
                </a:solidFill>
              </a:rPr>
              <a:t>Algorthm</a:t>
            </a:r>
            <a:r>
              <a:rPr lang="en-US" sz="4000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C3AB-1787-094D-B5FF-40488720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 fontScale="92500"/>
          </a:bodyPr>
          <a:lstStyle/>
          <a:p>
            <a:r>
              <a:rPr lang="en-CA" sz="1700" dirty="0"/>
              <a:t>K-means Clustering</a:t>
            </a:r>
          </a:p>
          <a:p>
            <a:pPr lvl="1"/>
            <a:r>
              <a:rPr lang="en-CA" sz="1700" dirty="0"/>
              <a:t>An unsupervised  machine learning algorithm used to analyze and cluster a set of unlabelled data</a:t>
            </a:r>
          </a:p>
          <a:p>
            <a:pPr lvl="1"/>
            <a:r>
              <a:rPr lang="en-CA" sz="1700" dirty="0"/>
              <a:t>The algorithm looks for a fixed number of clusters (k), a data point that is in the center of a cluster</a:t>
            </a:r>
          </a:p>
          <a:p>
            <a:r>
              <a:rPr lang="en-CA" sz="1700" dirty="0"/>
              <a:t>Selection of k: </a:t>
            </a:r>
          </a:p>
          <a:p>
            <a:pPr lvl="1"/>
            <a:r>
              <a:rPr lang="en-CA" sz="1700" dirty="0"/>
              <a:t>Using the elbow method in the mean squared error vs number of cluster graph, the k value is found to be 2</a:t>
            </a:r>
          </a:p>
          <a:p>
            <a:pPr lvl="1"/>
            <a:r>
              <a:rPr lang="en-CA" sz="1700" dirty="0"/>
              <a:t>Low k value of 2 indicates large clusters with less granularity</a:t>
            </a:r>
            <a:br>
              <a:rPr lang="en-CA" sz="1700" dirty="0"/>
            </a:br>
            <a:endParaRPr lang="en-US" sz="17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0C4EA8A-8C60-A846-89C7-F82979FCE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7" r="5626" b="3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34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07F96D99-2D33-4568-825B-17A567E14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82824E3-0C70-4ADF-AF14-F2A29C1A8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2" name="Freeform 44">
              <a:extLst>
                <a:ext uri="{FF2B5EF4-FFF2-40B4-BE49-F238E27FC236}">
                  <a16:creationId xmlns:a16="http://schemas.microsoft.com/office/drawing/2014/main" id="{EDF8E059-14E1-464B-A0DD-E258C8235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5">
              <a:extLst>
                <a:ext uri="{FF2B5EF4-FFF2-40B4-BE49-F238E27FC236}">
                  <a16:creationId xmlns:a16="http://schemas.microsoft.com/office/drawing/2014/main" id="{0086DA70-4BA5-492B-8562-8EDE2C69B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6">
              <a:extLst>
                <a:ext uri="{FF2B5EF4-FFF2-40B4-BE49-F238E27FC236}">
                  <a16:creationId xmlns:a16="http://schemas.microsoft.com/office/drawing/2014/main" id="{824C1152-1CB5-49CC-8321-B9EA23891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7">
              <a:extLst>
                <a:ext uri="{FF2B5EF4-FFF2-40B4-BE49-F238E27FC236}">
                  <a16:creationId xmlns:a16="http://schemas.microsoft.com/office/drawing/2014/main" id="{CCA1B10F-BF11-4262-8103-53C771DA9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42307EC-176F-48B6-8210-30E3ED0F6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A7593C-7A32-8946-AA7F-8519970C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635714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Results: Geographical location 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1554888-E36E-704D-9D7D-6C32DC99A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 r="12182" b="-5"/>
          <a:stretch/>
        </p:blipFill>
        <p:spPr bwMode="auto">
          <a:xfrm>
            <a:off x="2333395" y="2326508"/>
            <a:ext cx="2743200" cy="34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1D39023-628D-4347-B614-FBF3F75CE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" r="14223" b="-4"/>
          <a:stretch/>
        </p:blipFill>
        <p:spPr bwMode="auto">
          <a:xfrm>
            <a:off x="6915284" y="2326508"/>
            <a:ext cx="2767293" cy="341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8F8437D-3883-423B-9985-2A86AD71B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72084" y="2486034"/>
            <a:ext cx="0" cy="3410712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EC2CE85F-875F-42FA-A16F-9D931FB5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038" y="5896722"/>
            <a:ext cx="3750365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/>
              <a:t>Map of the city of Calgary with neighbourhood coordinates superimposed on top. </a:t>
            </a:r>
            <a:endParaRPr lang="en-CA" sz="2000" b="0" dirty="0">
              <a:effectLst/>
            </a:endParaRPr>
          </a:p>
          <a:p>
            <a:pPr marL="0" indent="0">
              <a:buNone/>
            </a:pPr>
            <a:br>
              <a:rPr lang="en-CA" sz="2000" dirty="0"/>
            </a:br>
            <a:endParaRPr lang="en-US" sz="2000" dirty="0"/>
          </a:p>
        </p:txBody>
      </p:sp>
      <p:sp>
        <p:nvSpPr>
          <p:cNvPr id="39" name="Content Placeholder 2053">
            <a:extLst>
              <a:ext uri="{FF2B5EF4-FFF2-40B4-BE49-F238E27FC236}">
                <a16:creationId xmlns:a16="http://schemas.microsoft.com/office/drawing/2014/main" id="{D9412A0C-3277-C648-B992-849FDF61C6F4}"/>
              </a:ext>
            </a:extLst>
          </p:cNvPr>
          <p:cNvSpPr txBox="1">
            <a:spLocks/>
          </p:cNvSpPr>
          <p:nvPr/>
        </p:nvSpPr>
        <p:spPr>
          <a:xfrm>
            <a:off x="6907405" y="5901172"/>
            <a:ext cx="375036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dirty="0"/>
              <a:t>Map of the city of Calgary with clusters color-coded and superimposed on top. </a:t>
            </a:r>
            <a:r>
              <a:rPr lang="en-CA" sz="1200" dirty="0"/>
              <a:t>. </a:t>
            </a:r>
            <a:endParaRPr lang="en-CA" sz="105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CA" sz="2000" dirty="0"/>
            </a:br>
            <a:endParaRPr lang="en-US" sz="2000" dirty="0"/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EBEA303C-992D-1D43-BAF0-B9D32089D76E}"/>
              </a:ext>
            </a:extLst>
          </p:cNvPr>
          <p:cNvSpPr/>
          <p:nvPr/>
        </p:nvSpPr>
        <p:spPr>
          <a:xfrm>
            <a:off x="1857135" y="5206722"/>
            <a:ext cx="470294" cy="117281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urved Right Arrow 45">
            <a:extLst>
              <a:ext uri="{FF2B5EF4-FFF2-40B4-BE49-F238E27FC236}">
                <a16:creationId xmlns:a16="http://schemas.microsoft.com/office/drawing/2014/main" id="{A273650A-ED4C-094C-907B-BF3546B1FBE9}"/>
              </a:ext>
            </a:extLst>
          </p:cNvPr>
          <p:cNvSpPr/>
          <p:nvPr/>
        </p:nvSpPr>
        <p:spPr>
          <a:xfrm>
            <a:off x="6433057" y="5092548"/>
            <a:ext cx="470294" cy="117281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32119B-5863-9E4A-9D7A-084C03DC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Results: Venue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F49A-1897-9641-B712-3D2C097D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535036"/>
            <a:ext cx="4053545" cy="356315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Cluster 1: highly versatile with a wide variety of restaurants, cafes, recreational services, entertainment services and parks</a:t>
            </a:r>
          </a:p>
          <a:p>
            <a:r>
              <a:rPr lang="en-CA" dirty="0"/>
              <a:t>Cluster 2: consists mostly of parks with entertainment services, lakes and recreation coming in second.</a:t>
            </a:r>
            <a:endParaRPr lang="en-US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61AB967-5B6D-2E4F-937E-B2BAE75E5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1375" y="2543175"/>
            <a:ext cx="6629031" cy="367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9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2" name="Rectangle 72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73" name="Group 74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0F9CD2-FC22-0B4F-A5CE-0407D30C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Results: Venue Visualization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1276" name="Content Placeholder 11269">
            <a:extLst>
              <a:ext uri="{FF2B5EF4-FFF2-40B4-BE49-F238E27FC236}">
                <a16:creationId xmlns:a16="http://schemas.microsoft.com/office/drawing/2014/main" id="{F4770983-AF7D-4558-AEBB-295D826A2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C124AED-6C92-7D46-A067-FD53FE3B6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5756" y="2318578"/>
            <a:ext cx="10011012" cy="447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08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Words>673</Words>
  <Application>Microsoft Macintosh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Battle of Neighbourhoods: Neighbourhood Analysis of the City of Calgary </vt:lpstr>
      <vt:lpstr>Business Problem </vt:lpstr>
      <vt:lpstr>Data </vt:lpstr>
      <vt:lpstr>Methodology </vt:lpstr>
      <vt:lpstr>Data Analysis: One-hot Encoding  </vt:lpstr>
      <vt:lpstr>Data Analysis: Machine Learning Algorthm </vt:lpstr>
      <vt:lpstr>Results: Geographical location </vt:lpstr>
      <vt:lpstr>Results: Venue Visualization </vt:lpstr>
      <vt:lpstr>Results: Venue Visualization </vt:lpstr>
      <vt:lpstr>Results: Population Density </vt:lpstr>
      <vt:lpstr>Results: Crime Data </vt:lpstr>
      <vt:lpstr>Limitations and Suggestions for Future Studies 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Neighbourhoods: Neighbourhood Analysis of the City of Calgary </dc:title>
  <dc:creator>Ayda T</dc:creator>
  <cp:lastModifiedBy>Ayda T</cp:lastModifiedBy>
  <cp:revision>10</cp:revision>
  <dcterms:created xsi:type="dcterms:W3CDTF">2021-09-08T05:34:53Z</dcterms:created>
  <dcterms:modified xsi:type="dcterms:W3CDTF">2021-09-10T04:03:28Z</dcterms:modified>
</cp:coreProperties>
</file>